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notesMasterIdLst>
    <p:notesMasterId r:id="rId3"/>
  </p:notesMasterIdLst>
  <p:sldIdLst>
    <p:sldId id="256" r:id="rId2"/>
  </p:sldIdLst>
  <p:sldSz cx="12801600" cy="109728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84EA3"/>
    <a:srgbClr val="4DAF4A"/>
    <a:srgbClr val="FF7F00"/>
    <a:srgbClr val="D0CECE"/>
    <a:srgbClr val="BDD7EE"/>
    <a:srgbClr val="9CC1E4"/>
    <a:srgbClr val="9DC3E6"/>
    <a:srgbClr val="1F4E79"/>
    <a:srgbClr val="2E75B6"/>
    <a:srgbClr val="FFAA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496"/>
    <p:restoredTop sz="94455"/>
  </p:normalViewPr>
  <p:slideViewPr>
    <p:cSldViewPr snapToGrid="0">
      <p:cViewPr>
        <p:scale>
          <a:sx n="60" d="100"/>
          <a:sy n="60" d="100"/>
        </p:scale>
        <p:origin x="2208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00809D-7D54-C849-881C-C77871521E8F}" type="datetimeFigureOut">
              <a:rPr lang="en-US" smtClean="0"/>
              <a:t>7/3/23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628775" y="1143000"/>
            <a:ext cx="36004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F144AF-04ED-6042-8A0D-B14036AEDE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1354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F144AF-04ED-6042-8A0D-B14036AEDEB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6339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0120" y="1795781"/>
            <a:ext cx="10881360" cy="3820160"/>
          </a:xfrm>
        </p:spPr>
        <p:txBody>
          <a:bodyPr anchor="b"/>
          <a:lstStyle>
            <a:lvl1pPr algn="ctr">
              <a:defRPr sz="8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00200" y="5763261"/>
            <a:ext cx="9601200" cy="2649219"/>
          </a:xfrm>
        </p:spPr>
        <p:txBody>
          <a:bodyPr/>
          <a:lstStyle>
            <a:lvl1pPr marL="0" indent="0" algn="ctr">
              <a:buNone/>
              <a:defRPr sz="3360"/>
            </a:lvl1pPr>
            <a:lvl2pPr marL="640080" indent="0" algn="ctr">
              <a:buNone/>
              <a:defRPr sz="2800"/>
            </a:lvl2pPr>
            <a:lvl3pPr marL="1280160" indent="0" algn="ctr">
              <a:buNone/>
              <a:defRPr sz="2520"/>
            </a:lvl3pPr>
            <a:lvl4pPr marL="1920240" indent="0" algn="ctr">
              <a:buNone/>
              <a:defRPr sz="2240"/>
            </a:lvl4pPr>
            <a:lvl5pPr marL="2560320" indent="0" algn="ctr">
              <a:buNone/>
              <a:defRPr sz="2240"/>
            </a:lvl5pPr>
            <a:lvl6pPr marL="3200400" indent="0" algn="ctr">
              <a:buNone/>
              <a:defRPr sz="2240"/>
            </a:lvl6pPr>
            <a:lvl7pPr marL="3840480" indent="0" algn="ctr">
              <a:buNone/>
              <a:defRPr sz="2240"/>
            </a:lvl7pPr>
            <a:lvl8pPr marL="4480560" indent="0" algn="ctr">
              <a:buNone/>
              <a:defRPr sz="2240"/>
            </a:lvl8pPr>
            <a:lvl9pPr marL="5120640" indent="0" algn="ctr">
              <a:buNone/>
              <a:defRPr sz="224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AEFE-2A28-414D-8BC4-B2C1D84D01C4}" type="datetimeFigureOut">
              <a:rPr lang="en-US" smtClean="0"/>
              <a:t>7/3/23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1C28E-92A2-2E49-8E20-45085BF6F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8669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AEFE-2A28-414D-8BC4-B2C1D84D01C4}" type="datetimeFigureOut">
              <a:rPr lang="en-US" smtClean="0"/>
              <a:t>7/3/23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1C28E-92A2-2E49-8E20-45085BF6F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7037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1146" y="584200"/>
            <a:ext cx="2760345" cy="929894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80111" y="584200"/>
            <a:ext cx="8121015" cy="929894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AEFE-2A28-414D-8BC4-B2C1D84D01C4}" type="datetimeFigureOut">
              <a:rPr lang="en-US" smtClean="0"/>
              <a:t>7/3/23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1C28E-92A2-2E49-8E20-45085BF6F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573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AEFE-2A28-414D-8BC4-B2C1D84D01C4}" type="datetimeFigureOut">
              <a:rPr lang="en-US" smtClean="0"/>
              <a:t>7/3/23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1C28E-92A2-2E49-8E20-45085BF6F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5035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3443" y="2735583"/>
            <a:ext cx="11041380" cy="4564379"/>
          </a:xfrm>
        </p:spPr>
        <p:txBody>
          <a:bodyPr anchor="b"/>
          <a:lstStyle>
            <a:lvl1pPr>
              <a:defRPr sz="8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3443" y="7343143"/>
            <a:ext cx="11041380" cy="2400299"/>
          </a:xfrm>
        </p:spPr>
        <p:txBody>
          <a:bodyPr/>
          <a:lstStyle>
            <a:lvl1pPr marL="0" indent="0">
              <a:buNone/>
              <a:defRPr sz="3360">
                <a:solidFill>
                  <a:schemeClr val="tx1"/>
                </a:solidFill>
              </a:defRPr>
            </a:lvl1pPr>
            <a:lvl2pPr marL="64008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2pPr>
            <a:lvl3pPr marL="128016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3pPr>
            <a:lvl4pPr marL="192024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4pPr>
            <a:lvl5pPr marL="256032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5pPr>
            <a:lvl6pPr marL="320040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6pPr>
            <a:lvl7pPr marL="384048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7pPr>
            <a:lvl8pPr marL="448056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8pPr>
            <a:lvl9pPr marL="512064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AEFE-2A28-414D-8BC4-B2C1D84D01C4}" type="datetimeFigureOut">
              <a:rPr lang="en-US" smtClean="0"/>
              <a:t>7/3/23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1C28E-92A2-2E49-8E20-45085BF6F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0486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80110" y="2921000"/>
            <a:ext cx="5440680" cy="69621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80810" y="2921000"/>
            <a:ext cx="5440680" cy="69621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AEFE-2A28-414D-8BC4-B2C1D84D01C4}" type="datetimeFigureOut">
              <a:rPr lang="en-US" smtClean="0"/>
              <a:t>7/3/23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1C28E-92A2-2E49-8E20-45085BF6F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7401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7" y="584202"/>
            <a:ext cx="11041380" cy="212090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1779" y="2689861"/>
            <a:ext cx="5415676" cy="1318259"/>
          </a:xfrm>
        </p:spPr>
        <p:txBody>
          <a:bodyPr anchor="b"/>
          <a:lstStyle>
            <a:lvl1pPr marL="0" indent="0">
              <a:buNone/>
              <a:defRPr sz="3360" b="1"/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81779" y="4008120"/>
            <a:ext cx="5415676" cy="58953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80811" y="2689861"/>
            <a:ext cx="5442347" cy="1318259"/>
          </a:xfrm>
        </p:spPr>
        <p:txBody>
          <a:bodyPr anchor="b"/>
          <a:lstStyle>
            <a:lvl1pPr marL="0" indent="0">
              <a:buNone/>
              <a:defRPr sz="3360" b="1"/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80811" y="4008120"/>
            <a:ext cx="5442347" cy="58953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AEFE-2A28-414D-8BC4-B2C1D84D01C4}" type="datetimeFigureOut">
              <a:rPr lang="en-US" smtClean="0"/>
              <a:t>7/3/23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1C28E-92A2-2E49-8E20-45085BF6F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0279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AEFE-2A28-414D-8BC4-B2C1D84D01C4}" type="datetimeFigureOut">
              <a:rPr lang="en-US" smtClean="0"/>
              <a:t>7/3/23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1C28E-92A2-2E49-8E20-45085BF6F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6395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AEFE-2A28-414D-8BC4-B2C1D84D01C4}" type="datetimeFigureOut">
              <a:rPr lang="en-US" smtClean="0"/>
              <a:t>7/3/23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1C28E-92A2-2E49-8E20-45085BF6F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1707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8" y="731520"/>
            <a:ext cx="4128849" cy="2560320"/>
          </a:xfrm>
        </p:spPr>
        <p:txBody>
          <a:bodyPr anchor="b"/>
          <a:lstStyle>
            <a:lvl1pPr>
              <a:defRPr sz="44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42347" y="1579882"/>
            <a:ext cx="6480810" cy="7797800"/>
          </a:xfrm>
        </p:spPr>
        <p:txBody>
          <a:bodyPr/>
          <a:lstStyle>
            <a:lvl1pPr>
              <a:defRPr sz="4480"/>
            </a:lvl1pPr>
            <a:lvl2pPr>
              <a:defRPr sz="3920"/>
            </a:lvl2pPr>
            <a:lvl3pPr>
              <a:defRPr sz="3360"/>
            </a:lvl3pPr>
            <a:lvl4pPr>
              <a:defRPr sz="2800"/>
            </a:lvl4pPr>
            <a:lvl5pPr>
              <a:defRPr sz="2800"/>
            </a:lvl5pPr>
            <a:lvl6pPr>
              <a:defRPr sz="2800"/>
            </a:lvl6pPr>
            <a:lvl7pPr>
              <a:defRPr sz="2800"/>
            </a:lvl7pPr>
            <a:lvl8pPr>
              <a:defRPr sz="2800"/>
            </a:lvl8pPr>
            <a:lvl9pPr>
              <a:defRPr sz="2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1778" y="3291840"/>
            <a:ext cx="4128849" cy="6098541"/>
          </a:xfrm>
        </p:spPr>
        <p:txBody>
          <a:bodyPr/>
          <a:lstStyle>
            <a:lvl1pPr marL="0" indent="0">
              <a:buNone/>
              <a:defRPr sz="2240"/>
            </a:lvl1pPr>
            <a:lvl2pPr marL="640080" indent="0">
              <a:buNone/>
              <a:defRPr sz="1960"/>
            </a:lvl2pPr>
            <a:lvl3pPr marL="1280160" indent="0">
              <a:buNone/>
              <a:defRPr sz="1680"/>
            </a:lvl3pPr>
            <a:lvl4pPr marL="1920240" indent="0">
              <a:buNone/>
              <a:defRPr sz="1400"/>
            </a:lvl4pPr>
            <a:lvl5pPr marL="2560320" indent="0">
              <a:buNone/>
              <a:defRPr sz="1400"/>
            </a:lvl5pPr>
            <a:lvl6pPr marL="3200400" indent="0">
              <a:buNone/>
              <a:defRPr sz="1400"/>
            </a:lvl6pPr>
            <a:lvl7pPr marL="3840480" indent="0">
              <a:buNone/>
              <a:defRPr sz="1400"/>
            </a:lvl7pPr>
            <a:lvl8pPr marL="4480560" indent="0">
              <a:buNone/>
              <a:defRPr sz="1400"/>
            </a:lvl8pPr>
            <a:lvl9pPr marL="512064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AEFE-2A28-414D-8BC4-B2C1D84D01C4}" type="datetimeFigureOut">
              <a:rPr lang="en-US" smtClean="0"/>
              <a:t>7/3/23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1C28E-92A2-2E49-8E20-45085BF6F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0034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8" y="731520"/>
            <a:ext cx="4128849" cy="2560320"/>
          </a:xfrm>
        </p:spPr>
        <p:txBody>
          <a:bodyPr anchor="b"/>
          <a:lstStyle>
            <a:lvl1pPr>
              <a:defRPr sz="44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42347" y="1579882"/>
            <a:ext cx="6480810" cy="7797800"/>
          </a:xfrm>
        </p:spPr>
        <p:txBody>
          <a:bodyPr anchor="t"/>
          <a:lstStyle>
            <a:lvl1pPr marL="0" indent="0">
              <a:buNone/>
              <a:defRPr sz="4480"/>
            </a:lvl1pPr>
            <a:lvl2pPr marL="640080" indent="0">
              <a:buNone/>
              <a:defRPr sz="3920"/>
            </a:lvl2pPr>
            <a:lvl3pPr marL="1280160" indent="0">
              <a:buNone/>
              <a:defRPr sz="3360"/>
            </a:lvl3pPr>
            <a:lvl4pPr marL="1920240" indent="0">
              <a:buNone/>
              <a:defRPr sz="2800"/>
            </a:lvl4pPr>
            <a:lvl5pPr marL="2560320" indent="0">
              <a:buNone/>
              <a:defRPr sz="2800"/>
            </a:lvl5pPr>
            <a:lvl6pPr marL="3200400" indent="0">
              <a:buNone/>
              <a:defRPr sz="2800"/>
            </a:lvl6pPr>
            <a:lvl7pPr marL="3840480" indent="0">
              <a:buNone/>
              <a:defRPr sz="2800"/>
            </a:lvl7pPr>
            <a:lvl8pPr marL="4480560" indent="0">
              <a:buNone/>
              <a:defRPr sz="2800"/>
            </a:lvl8pPr>
            <a:lvl9pPr marL="5120640" indent="0">
              <a:buNone/>
              <a:defRPr sz="28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1778" y="3291840"/>
            <a:ext cx="4128849" cy="6098541"/>
          </a:xfrm>
        </p:spPr>
        <p:txBody>
          <a:bodyPr/>
          <a:lstStyle>
            <a:lvl1pPr marL="0" indent="0">
              <a:buNone/>
              <a:defRPr sz="2240"/>
            </a:lvl1pPr>
            <a:lvl2pPr marL="640080" indent="0">
              <a:buNone/>
              <a:defRPr sz="1960"/>
            </a:lvl2pPr>
            <a:lvl3pPr marL="1280160" indent="0">
              <a:buNone/>
              <a:defRPr sz="1680"/>
            </a:lvl3pPr>
            <a:lvl4pPr marL="1920240" indent="0">
              <a:buNone/>
              <a:defRPr sz="1400"/>
            </a:lvl4pPr>
            <a:lvl5pPr marL="2560320" indent="0">
              <a:buNone/>
              <a:defRPr sz="1400"/>
            </a:lvl5pPr>
            <a:lvl6pPr marL="3200400" indent="0">
              <a:buNone/>
              <a:defRPr sz="1400"/>
            </a:lvl6pPr>
            <a:lvl7pPr marL="3840480" indent="0">
              <a:buNone/>
              <a:defRPr sz="1400"/>
            </a:lvl7pPr>
            <a:lvl8pPr marL="4480560" indent="0">
              <a:buNone/>
              <a:defRPr sz="1400"/>
            </a:lvl8pPr>
            <a:lvl9pPr marL="512064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2AEFE-2A28-414D-8BC4-B2C1D84D01C4}" type="datetimeFigureOut">
              <a:rPr lang="en-US" smtClean="0"/>
              <a:t>7/3/23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1C28E-92A2-2E49-8E20-45085BF6F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5735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80110" y="584202"/>
            <a:ext cx="11041380" cy="21209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0110" y="2921000"/>
            <a:ext cx="11041380" cy="69621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0110" y="10170162"/>
            <a:ext cx="2880360" cy="584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92AEFE-2A28-414D-8BC4-B2C1D84D01C4}" type="datetimeFigureOut">
              <a:rPr lang="en-US" smtClean="0"/>
              <a:t>7/3/23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40530" y="10170162"/>
            <a:ext cx="4320540" cy="584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041130" y="10170162"/>
            <a:ext cx="2880360" cy="584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C1C28E-92A2-2E49-8E20-45085BF6F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01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1280160" rtl="0" eaLnBrk="1" latinLnBrk="0" hangingPunct="1">
        <a:lnSpc>
          <a:spcPct val="90000"/>
        </a:lnSpc>
        <a:spcBef>
          <a:spcPct val="0"/>
        </a:spcBef>
        <a:buNone/>
        <a:defRPr sz="61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20040" indent="-320040" algn="l" defTabSz="1280160" rtl="0" eaLnBrk="1" latinLnBrk="0" hangingPunct="1">
        <a:lnSpc>
          <a:spcPct val="90000"/>
        </a:lnSpc>
        <a:spcBef>
          <a:spcPts val="1400"/>
        </a:spcBef>
        <a:buFont typeface="Arial" panose="020B0604020202020204" pitchFamily="34" charset="0"/>
        <a:buChar char="•"/>
        <a:defRPr sz="3920" kern="1200">
          <a:solidFill>
            <a:schemeClr val="tx1"/>
          </a:solidFill>
          <a:latin typeface="+mn-lt"/>
          <a:ea typeface="+mn-ea"/>
          <a:cs typeface="+mn-cs"/>
        </a:defRPr>
      </a:lvl1pPr>
      <a:lvl2pPr marL="96012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2pPr>
      <a:lvl3pPr marL="160020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224028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4pPr>
      <a:lvl5pPr marL="288036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5pPr>
      <a:lvl6pPr marL="352044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416052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44068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8016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4pPr>
      <a:lvl5pPr marL="256032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5pPr>
      <a:lvl6pPr marL="320040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384048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48056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12064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1C29DE8-9787-BA6F-EA5A-9A2645BBB397}"/>
              </a:ext>
            </a:extLst>
          </p:cNvPr>
          <p:cNvSpPr/>
          <p:nvPr/>
        </p:nvSpPr>
        <p:spPr>
          <a:xfrm rot="16200000">
            <a:off x="3537121" y="-2518574"/>
            <a:ext cx="2753729" cy="9727551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1. PRE-PROCESS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EEF0565B-673F-40B0-4972-2E2C3C37FF79}"/>
              </a:ext>
            </a:extLst>
          </p:cNvPr>
          <p:cNvSpPr/>
          <p:nvPr/>
        </p:nvSpPr>
        <p:spPr>
          <a:xfrm>
            <a:off x="3858768" y="146304"/>
            <a:ext cx="1920240" cy="685800"/>
          </a:xfrm>
          <a:prstGeom prst="roundRect">
            <a:avLst/>
          </a:prstGeom>
          <a:solidFill>
            <a:srgbClr val="984EA3"/>
          </a:solidFill>
          <a:ln w="38100">
            <a:solidFill>
              <a:srgbClr val="984EA3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Sentinel-2 SR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EB628AD0-806A-7D90-1703-2EAECDBAB1E0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4818888" y="832104"/>
            <a:ext cx="649824" cy="503287"/>
          </a:xfrm>
          <a:prstGeom prst="straightConnector1">
            <a:avLst/>
          </a:prstGeom>
          <a:ln w="38100">
            <a:solidFill>
              <a:srgbClr val="984EA3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3D99AC72-A8DA-4EF2-9C2B-70691C7306AF}"/>
              </a:ext>
            </a:extLst>
          </p:cNvPr>
          <p:cNvCxnSpPr>
            <a:cxnSpLocks/>
          </p:cNvCxnSpPr>
          <p:nvPr/>
        </p:nvCxnSpPr>
        <p:spPr>
          <a:xfrm>
            <a:off x="7682043" y="1710512"/>
            <a:ext cx="0" cy="381305"/>
          </a:xfrm>
          <a:prstGeom prst="straightConnector1">
            <a:avLst/>
          </a:prstGeom>
          <a:ln w="38100">
            <a:solidFill>
              <a:srgbClr val="4DAF4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D4390B23-84D6-E419-2A6F-CCD71E6B7B02}"/>
              </a:ext>
            </a:extLst>
          </p:cNvPr>
          <p:cNvCxnSpPr>
            <a:cxnSpLocks/>
            <a:stCxn id="12" idx="2"/>
          </p:cNvCxnSpPr>
          <p:nvPr/>
        </p:nvCxnSpPr>
        <p:spPr>
          <a:xfrm>
            <a:off x="7682042" y="2474056"/>
            <a:ext cx="0" cy="447579"/>
          </a:xfrm>
          <a:prstGeom prst="straightConnector1">
            <a:avLst/>
          </a:prstGeom>
          <a:ln w="38100">
            <a:solidFill>
              <a:srgbClr val="4DAF4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3E9C9524-CFAB-6F94-5FE1-DD153959419A}"/>
              </a:ext>
            </a:extLst>
          </p:cNvPr>
          <p:cNvCxnSpPr>
            <a:cxnSpLocks/>
          </p:cNvCxnSpPr>
          <p:nvPr/>
        </p:nvCxnSpPr>
        <p:spPr>
          <a:xfrm>
            <a:off x="5461786" y="1733818"/>
            <a:ext cx="6252" cy="1187817"/>
          </a:xfrm>
          <a:prstGeom prst="straightConnector1">
            <a:avLst/>
          </a:prstGeom>
          <a:ln w="38100">
            <a:solidFill>
              <a:srgbClr val="984EA3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B18DAEEB-EB50-4A5E-3D97-260DFBBFB764}"/>
              </a:ext>
            </a:extLst>
          </p:cNvPr>
          <p:cNvCxnSpPr>
            <a:cxnSpLocks/>
          </p:cNvCxnSpPr>
          <p:nvPr/>
        </p:nvCxnSpPr>
        <p:spPr>
          <a:xfrm>
            <a:off x="4113005" y="1649665"/>
            <a:ext cx="1680" cy="1265956"/>
          </a:xfrm>
          <a:prstGeom prst="straightConnector1">
            <a:avLst/>
          </a:prstGeom>
          <a:ln w="38100">
            <a:solidFill>
              <a:srgbClr val="FF7F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277B193A-9EE8-96FF-D32A-F4E10CE06492}"/>
              </a:ext>
            </a:extLst>
          </p:cNvPr>
          <p:cNvSpPr/>
          <p:nvPr/>
        </p:nvSpPr>
        <p:spPr>
          <a:xfrm>
            <a:off x="6470793" y="2078569"/>
            <a:ext cx="2422499" cy="395487"/>
          </a:xfrm>
          <a:prstGeom prst="rect">
            <a:avLst/>
          </a:prstGeom>
          <a:solidFill>
            <a:schemeClr val="bg2">
              <a:lumMod val="90000"/>
            </a:schemeClr>
          </a:solidFill>
          <a:ln w="571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Adjust radiometry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7C341C6E-D34A-66C7-9249-FA520A445DBC}"/>
              </a:ext>
            </a:extLst>
          </p:cNvPr>
          <p:cNvSpPr/>
          <p:nvPr/>
        </p:nvSpPr>
        <p:spPr>
          <a:xfrm>
            <a:off x="4104740" y="5023763"/>
            <a:ext cx="3520841" cy="439209"/>
          </a:xfrm>
          <a:prstGeom prst="rect">
            <a:avLst/>
          </a:prstGeom>
          <a:solidFill>
            <a:schemeClr val="bg2">
              <a:lumMod val="90000"/>
            </a:schemeClr>
          </a:solidFill>
          <a:ln w="571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Classify image collections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37AC877-E028-97BD-5DE6-4978F717BE0C}"/>
              </a:ext>
            </a:extLst>
          </p:cNvPr>
          <p:cNvSpPr/>
          <p:nvPr/>
        </p:nvSpPr>
        <p:spPr>
          <a:xfrm>
            <a:off x="3756742" y="1325709"/>
            <a:ext cx="4203089" cy="395487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Filter clouds and cloud shadows</a:t>
            </a: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8E458D90-36FC-FA7E-7DCD-1D051FE2FF5B}"/>
              </a:ext>
            </a:extLst>
          </p:cNvPr>
          <p:cNvCxnSpPr>
            <a:cxnSpLocks/>
            <a:endCxn id="6" idx="0"/>
          </p:cNvCxnSpPr>
          <p:nvPr/>
        </p:nvCxnSpPr>
        <p:spPr>
          <a:xfrm>
            <a:off x="7669466" y="3279639"/>
            <a:ext cx="1017334" cy="743510"/>
          </a:xfrm>
          <a:prstGeom prst="straightConnector1">
            <a:avLst/>
          </a:prstGeom>
          <a:ln w="38100">
            <a:solidFill>
              <a:srgbClr val="4DAF4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Rectangle 75">
            <a:extLst>
              <a:ext uri="{FF2B5EF4-FFF2-40B4-BE49-F238E27FC236}">
                <a16:creationId xmlns:a16="http://schemas.microsoft.com/office/drawing/2014/main" id="{17D782BA-CFFD-8F8D-2440-034B7F923933}"/>
              </a:ext>
            </a:extLst>
          </p:cNvPr>
          <p:cNvSpPr/>
          <p:nvPr/>
        </p:nvSpPr>
        <p:spPr>
          <a:xfrm>
            <a:off x="4101361" y="6070749"/>
            <a:ext cx="3517182" cy="446245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Create binary snow image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F58FF625-E9F1-7C35-C34A-1691D4E3287C}"/>
              </a:ext>
            </a:extLst>
          </p:cNvPr>
          <p:cNvSpPr/>
          <p:nvPr/>
        </p:nvSpPr>
        <p:spPr>
          <a:xfrm>
            <a:off x="4329965" y="6824941"/>
            <a:ext cx="3059983" cy="446245"/>
          </a:xfrm>
          <a:prstGeom prst="rect">
            <a:avLst/>
          </a:prstGeom>
          <a:solidFill>
            <a:schemeClr val="bg2">
              <a:lumMod val="90000"/>
            </a:schemeClr>
          </a:solidFill>
          <a:ln w="571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Identify edges</a:t>
            </a:r>
          </a:p>
        </p:txBody>
      </p:sp>
      <p:sp>
        <p:nvSpPr>
          <p:cNvPr id="80" name="Rounded Rectangle 79">
            <a:extLst>
              <a:ext uri="{FF2B5EF4-FFF2-40B4-BE49-F238E27FC236}">
                <a16:creationId xmlns:a16="http://schemas.microsoft.com/office/drawing/2014/main" id="{7F4159F9-E26A-87BE-5C91-08BCE4EC7EDE}"/>
              </a:ext>
            </a:extLst>
          </p:cNvPr>
          <p:cNvSpPr/>
          <p:nvPr/>
        </p:nvSpPr>
        <p:spPr>
          <a:xfrm rot="16200000">
            <a:off x="3908245" y="-135970"/>
            <a:ext cx="2011481" cy="9727551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2">
                <a:lumMod val="2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2. CLASSIFY</a:t>
            </a:r>
          </a:p>
        </p:txBody>
      </p:sp>
      <p:sp>
        <p:nvSpPr>
          <p:cNvPr id="81" name="Rounded Rectangle 80">
            <a:extLst>
              <a:ext uri="{FF2B5EF4-FFF2-40B4-BE49-F238E27FC236}">
                <a16:creationId xmlns:a16="http://schemas.microsoft.com/office/drawing/2014/main" id="{4B788095-9A6B-861E-A83B-16FED59B96D9}"/>
              </a:ext>
            </a:extLst>
          </p:cNvPr>
          <p:cNvSpPr/>
          <p:nvPr/>
        </p:nvSpPr>
        <p:spPr>
          <a:xfrm rot="16200000">
            <a:off x="3207488" y="2570198"/>
            <a:ext cx="3406921" cy="9733621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2">
                <a:lumMod val="2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3. IDENTIFY SNOWLINES</a:t>
            </a:r>
          </a:p>
        </p:txBody>
      </p: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36C9631E-3488-40A1-5406-C017A63A6FC5}"/>
              </a:ext>
            </a:extLst>
          </p:cNvPr>
          <p:cNvCxnSpPr>
            <a:cxnSpLocks/>
            <a:stCxn id="62" idx="2"/>
          </p:cNvCxnSpPr>
          <p:nvPr/>
        </p:nvCxnSpPr>
        <p:spPr>
          <a:xfrm>
            <a:off x="3099816" y="4674630"/>
            <a:ext cx="1019285" cy="386297"/>
          </a:xfrm>
          <a:prstGeom prst="straightConnector1">
            <a:avLst/>
          </a:prstGeom>
          <a:ln w="38100">
            <a:solidFill>
              <a:srgbClr val="FF7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3196BFA9-3AF8-2432-82AD-FE32C89891A5}"/>
              </a:ext>
            </a:extLst>
          </p:cNvPr>
          <p:cNvCxnSpPr>
            <a:cxnSpLocks/>
            <a:stCxn id="63" idx="2"/>
            <a:endCxn id="76" idx="0"/>
          </p:cNvCxnSpPr>
          <p:nvPr/>
        </p:nvCxnSpPr>
        <p:spPr>
          <a:xfrm flipH="1">
            <a:off x="5859952" y="5462972"/>
            <a:ext cx="5209" cy="60777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92F0FB38-5819-B0C8-B83C-3AA90F53E358}"/>
              </a:ext>
            </a:extLst>
          </p:cNvPr>
          <p:cNvCxnSpPr>
            <a:cxnSpLocks/>
            <a:stCxn id="76" idx="2"/>
            <a:endCxn id="77" idx="0"/>
          </p:cNvCxnSpPr>
          <p:nvPr/>
        </p:nvCxnSpPr>
        <p:spPr>
          <a:xfrm>
            <a:off x="5859952" y="6516994"/>
            <a:ext cx="5" cy="30794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85CD5A5B-179C-6B6A-585E-1471A297A00F}"/>
              </a:ext>
            </a:extLst>
          </p:cNvPr>
          <p:cNvCxnSpPr>
            <a:cxnSpLocks/>
            <a:stCxn id="77" idx="2"/>
            <a:endCxn id="102" idx="0"/>
          </p:cNvCxnSpPr>
          <p:nvPr/>
        </p:nvCxnSpPr>
        <p:spPr>
          <a:xfrm>
            <a:off x="5859957" y="7271186"/>
            <a:ext cx="681" cy="34200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Rectangle 101">
            <a:extLst>
              <a:ext uri="{FF2B5EF4-FFF2-40B4-BE49-F238E27FC236}">
                <a16:creationId xmlns:a16="http://schemas.microsoft.com/office/drawing/2014/main" id="{8B5FC948-0D45-E27F-763D-CC9166AEF47F}"/>
              </a:ext>
            </a:extLst>
          </p:cNvPr>
          <p:cNvSpPr/>
          <p:nvPr/>
        </p:nvSpPr>
        <p:spPr>
          <a:xfrm>
            <a:off x="3564306" y="7613193"/>
            <a:ext cx="4592664" cy="446245"/>
          </a:xfrm>
          <a:prstGeom prst="rect">
            <a:avLst/>
          </a:prstGeom>
          <a:solidFill>
            <a:schemeClr val="bg2">
              <a:lumMod val="90000"/>
            </a:schemeClr>
          </a:solidFill>
          <a:ln w="571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Filter edges, identify</a:t>
            </a:r>
            <a:r>
              <a:rPr lang="en-US" sz="2400" dirty="0">
                <a:solidFill>
                  <a:schemeClr val="tx1"/>
                </a:solidFill>
                <a:sym typeface="Wingdings" pitchFamily="2" charset="2"/>
              </a:rPr>
              <a:t> snowline(s)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FF535660-451D-C4E4-950E-35C2BF10C0AC}"/>
              </a:ext>
            </a:extLst>
          </p:cNvPr>
          <p:cNvSpPr/>
          <p:nvPr/>
        </p:nvSpPr>
        <p:spPr>
          <a:xfrm>
            <a:off x="3572771" y="8367385"/>
            <a:ext cx="4592665" cy="446245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Extract snow-covered elevations</a:t>
            </a:r>
          </a:p>
        </p:txBody>
      </p: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1D64B96A-27D8-83B8-CA04-E6C7A248DA93}"/>
              </a:ext>
            </a:extLst>
          </p:cNvPr>
          <p:cNvCxnSpPr>
            <a:cxnSpLocks/>
            <a:stCxn id="102" idx="2"/>
            <a:endCxn id="113" idx="0"/>
          </p:cNvCxnSpPr>
          <p:nvPr/>
        </p:nvCxnSpPr>
        <p:spPr>
          <a:xfrm>
            <a:off x="5860638" y="8059438"/>
            <a:ext cx="8466" cy="30794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BFE0675F-8785-49A0-94EE-3AECF7BD89E0}"/>
              </a:ext>
            </a:extLst>
          </p:cNvPr>
          <p:cNvSpPr/>
          <p:nvPr/>
        </p:nvSpPr>
        <p:spPr>
          <a:xfrm>
            <a:off x="972628" y="8133308"/>
            <a:ext cx="2276969" cy="914400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tx1"/>
            </a:solidFill>
            <a:prstDash val="lg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Digital Elevation Model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54890D6-4B21-992B-8FFD-C31EBC73EEED}"/>
              </a:ext>
            </a:extLst>
          </p:cNvPr>
          <p:cNvCxnSpPr>
            <a:cxnSpLocks/>
            <a:stCxn id="24" idx="3"/>
            <a:endCxn id="113" idx="1"/>
          </p:cNvCxnSpPr>
          <p:nvPr/>
        </p:nvCxnSpPr>
        <p:spPr>
          <a:xfrm>
            <a:off x="3249597" y="8590508"/>
            <a:ext cx="323174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8F930D46-DF57-3285-88A0-FB89D3663E3E}"/>
              </a:ext>
            </a:extLst>
          </p:cNvPr>
          <p:cNvSpPr/>
          <p:nvPr/>
        </p:nvSpPr>
        <p:spPr>
          <a:xfrm>
            <a:off x="947263" y="4910272"/>
            <a:ext cx="2327700" cy="668031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tx1"/>
            </a:solidFill>
            <a:prstDash val="lg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Area of Interest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FA40C413-D38D-6837-054A-FB29346B8150}"/>
              </a:ext>
            </a:extLst>
          </p:cNvPr>
          <p:cNvCxnSpPr>
            <a:cxnSpLocks/>
            <a:stCxn id="29" idx="3"/>
            <a:endCxn id="63" idx="1"/>
          </p:cNvCxnSpPr>
          <p:nvPr/>
        </p:nvCxnSpPr>
        <p:spPr>
          <a:xfrm flipV="1">
            <a:off x="3274963" y="5243368"/>
            <a:ext cx="829777" cy="92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DFFE422-D9B3-64C7-A4CA-4DEE09DE0E64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2779776" y="832581"/>
            <a:ext cx="1300174" cy="493127"/>
          </a:xfrm>
          <a:prstGeom prst="straightConnector1">
            <a:avLst/>
          </a:prstGeom>
          <a:ln w="38100">
            <a:solidFill>
              <a:srgbClr val="FF7F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CE4F060-4CF9-0B42-5DE8-59065D25DE7F}"/>
              </a:ext>
            </a:extLst>
          </p:cNvPr>
          <p:cNvSpPr/>
          <p:nvPr/>
        </p:nvSpPr>
        <p:spPr>
          <a:xfrm>
            <a:off x="1819656" y="146304"/>
            <a:ext cx="1920240" cy="686277"/>
          </a:xfrm>
          <a:prstGeom prst="roundRect">
            <a:avLst/>
          </a:prstGeom>
          <a:solidFill>
            <a:srgbClr val="FF7F00"/>
          </a:solidFill>
          <a:ln w="38100">
            <a:solidFill>
              <a:srgbClr val="FF7F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Landsat 8/9 SR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EA1816E5-59D2-8F4F-3611-08313CECBC10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7673073" y="832104"/>
            <a:ext cx="1224039" cy="499183"/>
          </a:xfrm>
          <a:prstGeom prst="straightConnector1">
            <a:avLst/>
          </a:prstGeom>
          <a:ln w="38100">
            <a:solidFill>
              <a:srgbClr val="4DAF4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23882CAA-CB0D-4862-5834-77F83E16673E}"/>
              </a:ext>
            </a:extLst>
          </p:cNvPr>
          <p:cNvSpPr/>
          <p:nvPr/>
        </p:nvSpPr>
        <p:spPr>
          <a:xfrm>
            <a:off x="7936992" y="146304"/>
            <a:ext cx="1920240" cy="685800"/>
          </a:xfrm>
          <a:prstGeom prst="roundRect">
            <a:avLst/>
          </a:prstGeom>
          <a:solidFill>
            <a:srgbClr val="4DAF4A"/>
          </a:solidFill>
          <a:ln w="38100">
            <a:solidFill>
              <a:srgbClr val="4DAF4A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PlanetScope 4-band SR</a:t>
            </a:r>
          </a:p>
        </p:txBody>
      </p: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02332458-57F5-B3DD-57F3-184888602C3A}"/>
              </a:ext>
            </a:extLst>
          </p:cNvPr>
          <p:cNvCxnSpPr>
            <a:cxnSpLocks/>
            <a:endCxn id="62" idx="0"/>
          </p:cNvCxnSpPr>
          <p:nvPr/>
        </p:nvCxnSpPr>
        <p:spPr>
          <a:xfrm flipH="1">
            <a:off x="3099816" y="3275944"/>
            <a:ext cx="1033272" cy="758606"/>
          </a:xfrm>
          <a:prstGeom prst="straightConnector1">
            <a:avLst/>
          </a:prstGeom>
          <a:ln w="38100">
            <a:solidFill>
              <a:srgbClr val="FF7F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18A34173-6AD6-F70E-88C1-A07AA3759328}"/>
              </a:ext>
            </a:extLst>
          </p:cNvPr>
          <p:cNvGrpSpPr/>
          <p:nvPr/>
        </p:nvGrpSpPr>
        <p:grpSpPr>
          <a:xfrm>
            <a:off x="10137603" y="47208"/>
            <a:ext cx="1836136" cy="1745348"/>
            <a:chOff x="3397931" y="227910"/>
            <a:chExt cx="2205740" cy="2861617"/>
          </a:xfrm>
        </p:grpSpPr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A4871F6E-33CC-4D59-AA44-F0BEC15D9221}"/>
                </a:ext>
              </a:extLst>
            </p:cNvPr>
            <p:cNvSpPr/>
            <p:nvPr/>
          </p:nvSpPr>
          <p:spPr>
            <a:xfrm>
              <a:off x="3397931" y="371161"/>
              <a:ext cx="2078403" cy="271836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0D485808-E48F-52B6-2DC4-EF55535FD3BC}"/>
                </a:ext>
              </a:extLst>
            </p:cNvPr>
            <p:cNvSpPr/>
            <p:nvPr/>
          </p:nvSpPr>
          <p:spPr>
            <a:xfrm>
              <a:off x="3441420" y="323411"/>
              <a:ext cx="2078403" cy="271836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120" name="Rectangle 119">
              <a:extLst>
                <a:ext uri="{FF2B5EF4-FFF2-40B4-BE49-F238E27FC236}">
                  <a16:creationId xmlns:a16="http://schemas.microsoft.com/office/drawing/2014/main" id="{02675A16-6796-060E-4E1A-59FE943D4B61}"/>
                </a:ext>
              </a:extLst>
            </p:cNvPr>
            <p:cNvSpPr/>
            <p:nvPr/>
          </p:nvSpPr>
          <p:spPr>
            <a:xfrm>
              <a:off x="3480413" y="275660"/>
              <a:ext cx="2078403" cy="2718365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id="{67DF0333-2AF8-77DA-B56C-C006074A025C}"/>
                </a:ext>
              </a:extLst>
            </p:cNvPr>
            <p:cNvSpPr/>
            <p:nvPr/>
          </p:nvSpPr>
          <p:spPr>
            <a:xfrm>
              <a:off x="3525268" y="227910"/>
              <a:ext cx="2078403" cy="2718365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8A6A214-95BE-4B9C-67CA-9F452148BAA6}"/>
              </a:ext>
            </a:extLst>
          </p:cNvPr>
          <p:cNvGrpSpPr/>
          <p:nvPr/>
        </p:nvGrpSpPr>
        <p:grpSpPr>
          <a:xfrm>
            <a:off x="10138268" y="1868779"/>
            <a:ext cx="1836136" cy="1717890"/>
            <a:chOff x="3397931" y="227910"/>
            <a:chExt cx="2205740" cy="2861617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EA3B17C2-D2FB-5E65-7AC7-D52136977C04}"/>
                </a:ext>
              </a:extLst>
            </p:cNvPr>
            <p:cNvSpPr/>
            <p:nvPr/>
          </p:nvSpPr>
          <p:spPr>
            <a:xfrm>
              <a:off x="3397931" y="371161"/>
              <a:ext cx="2078403" cy="271836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3DA1CC9E-BC53-25ED-3CD0-C75C3A126F64}"/>
                </a:ext>
              </a:extLst>
            </p:cNvPr>
            <p:cNvSpPr/>
            <p:nvPr/>
          </p:nvSpPr>
          <p:spPr>
            <a:xfrm>
              <a:off x="3441420" y="323411"/>
              <a:ext cx="2078403" cy="271836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02AE6C60-746C-34BA-0805-A7B9F39E0065}"/>
                </a:ext>
              </a:extLst>
            </p:cNvPr>
            <p:cNvSpPr/>
            <p:nvPr/>
          </p:nvSpPr>
          <p:spPr>
            <a:xfrm>
              <a:off x="3480413" y="275660"/>
              <a:ext cx="2078403" cy="2718365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95E15D18-2189-8495-D88E-0CE1525E602F}"/>
                </a:ext>
              </a:extLst>
            </p:cNvPr>
            <p:cNvSpPr/>
            <p:nvPr/>
          </p:nvSpPr>
          <p:spPr>
            <a:xfrm>
              <a:off x="3525268" y="227910"/>
              <a:ext cx="2078403" cy="2718365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C403648F-9D79-EBDE-67D2-B6ED30F6EFB7}"/>
              </a:ext>
            </a:extLst>
          </p:cNvPr>
          <p:cNvGrpSpPr/>
          <p:nvPr/>
        </p:nvGrpSpPr>
        <p:grpSpPr>
          <a:xfrm>
            <a:off x="9799770" y="3717181"/>
            <a:ext cx="2951619" cy="1869151"/>
            <a:chOff x="3397931" y="227910"/>
            <a:chExt cx="2205740" cy="2861617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A8434030-060B-6105-10B6-C3058407874B}"/>
                </a:ext>
              </a:extLst>
            </p:cNvPr>
            <p:cNvSpPr/>
            <p:nvPr/>
          </p:nvSpPr>
          <p:spPr>
            <a:xfrm>
              <a:off x="3397931" y="371161"/>
              <a:ext cx="2078403" cy="271836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9B757D1A-1F2D-5BCC-F08D-0334232ED999}"/>
                </a:ext>
              </a:extLst>
            </p:cNvPr>
            <p:cNvSpPr/>
            <p:nvPr/>
          </p:nvSpPr>
          <p:spPr>
            <a:xfrm>
              <a:off x="3441420" y="323411"/>
              <a:ext cx="2078403" cy="271836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85E273E6-1C77-6DEC-AA9E-4B150C470CFC}"/>
                </a:ext>
              </a:extLst>
            </p:cNvPr>
            <p:cNvSpPr/>
            <p:nvPr/>
          </p:nvSpPr>
          <p:spPr>
            <a:xfrm>
              <a:off x="3480413" y="275660"/>
              <a:ext cx="2078403" cy="2718365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BF0A863F-E3BE-4A61-2990-A59A006E41EF}"/>
                </a:ext>
              </a:extLst>
            </p:cNvPr>
            <p:cNvSpPr/>
            <p:nvPr/>
          </p:nvSpPr>
          <p:spPr>
            <a:xfrm>
              <a:off x="3525268" y="227910"/>
              <a:ext cx="2078403" cy="2718365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53C3F6D6-EB86-35D5-4A8F-3750B7FF8BBA}"/>
              </a:ext>
            </a:extLst>
          </p:cNvPr>
          <p:cNvGrpSpPr/>
          <p:nvPr/>
        </p:nvGrpSpPr>
        <p:grpSpPr>
          <a:xfrm>
            <a:off x="9877688" y="7371562"/>
            <a:ext cx="2511112" cy="1768907"/>
            <a:chOff x="3397931" y="227910"/>
            <a:chExt cx="2205740" cy="2861617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71EC4914-1FE7-0582-2AA8-E95E3F3C166C}"/>
                </a:ext>
              </a:extLst>
            </p:cNvPr>
            <p:cNvSpPr/>
            <p:nvPr/>
          </p:nvSpPr>
          <p:spPr>
            <a:xfrm>
              <a:off x="3397931" y="371161"/>
              <a:ext cx="2078403" cy="271836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6D08468D-E9ED-7C3F-FA10-58570571B9C8}"/>
                </a:ext>
              </a:extLst>
            </p:cNvPr>
            <p:cNvSpPr/>
            <p:nvPr/>
          </p:nvSpPr>
          <p:spPr>
            <a:xfrm>
              <a:off x="3441420" y="323411"/>
              <a:ext cx="2078403" cy="271836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9B37186-C01C-B5EE-DACD-26BDEA5992B9}"/>
                </a:ext>
              </a:extLst>
            </p:cNvPr>
            <p:cNvSpPr/>
            <p:nvPr/>
          </p:nvSpPr>
          <p:spPr>
            <a:xfrm>
              <a:off x="3480413" y="275660"/>
              <a:ext cx="2078403" cy="2718365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5ED05874-8037-BC4D-344C-8580E968917F}"/>
                </a:ext>
              </a:extLst>
            </p:cNvPr>
            <p:cNvSpPr/>
            <p:nvPr/>
          </p:nvSpPr>
          <p:spPr>
            <a:xfrm>
              <a:off x="3525268" y="227910"/>
              <a:ext cx="2078403" cy="2718365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</p:grp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D2525456-18B2-255B-AC2B-8F96D6A66E9E}"/>
              </a:ext>
            </a:extLst>
          </p:cNvPr>
          <p:cNvCxnSpPr>
            <a:cxnSpLocks/>
            <a:endCxn id="2" idx="0"/>
          </p:cNvCxnSpPr>
          <p:nvPr/>
        </p:nvCxnSpPr>
        <p:spPr>
          <a:xfrm flipH="1">
            <a:off x="4910328" y="3289424"/>
            <a:ext cx="530093" cy="746611"/>
          </a:xfrm>
          <a:prstGeom prst="straightConnector1">
            <a:avLst/>
          </a:prstGeom>
          <a:ln w="38100">
            <a:solidFill>
              <a:srgbClr val="984EA3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Group 47">
            <a:extLst>
              <a:ext uri="{FF2B5EF4-FFF2-40B4-BE49-F238E27FC236}">
                <a16:creationId xmlns:a16="http://schemas.microsoft.com/office/drawing/2014/main" id="{9E8965D5-B270-68C6-5FD2-8D00371A0F04}"/>
              </a:ext>
            </a:extLst>
          </p:cNvPr>
          <p:cNvGrpSpPr/>
          <p:nvPr/>
        </p:nvGrpSpPr>
        <p:grpSpPr>
          <a:xfrm>
            <a:off x="9886475" y="5675390"/>
            <a:ext cx="2475745" cy="1574214"/>
            <a:chOff x="3397931" y="227910"/>
            <a:chExt cx="2205740" cy="2861617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30E39BF3-1A0B-AC1E-F17A-0B3AF6923B7F}"/>
                </a:ext>
              </a:extLst>
            </p:cNvPr>
            <p:cNvSpPr/>
            <p:nvPr/>
          </p:nvSpPr>
          <p:spPr>
            <a:xfrm>
              <a:off x="3397931" y="371161"/>
              <a:ext cx="2078403" cy="271836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C7E51FB9-D42E-6A0D-E153-DCE4E69CD5B8}"/>
                </a:ext>
              </a:extLst>
            </p:cNvPr>
            <p:cNvSpPr/>
            <p:nvPr/>
          </p:nvSpPr>
          <p:spPr>
            <a:xfrm>
              <a:off x="3441420" y="323411"/>
              <a:ext cx="2078403" cy="271836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EDA6BED4-69CF-CCC1-1A2E-72813F0AB47A}"/>
                </a:ext>
              </a:extLst>
            </p:cNvPr>
            <p:cNvSpPr/>
            <p:nvPr/>
          </p:nvSpPr>
          <p:spPr>
            <a:xfrm>
              <a:off x="3480413" y="275660"/>
              <a:ext cx="2078403" cy="2718365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E8E13091-8265-6000-E587-F04C21767FA7}"/>
                </a:ext>
              </a:extLst>
            </p:cNvPr>
            <p:cNvSpPr/>
            <p:nvPr/>
          </p:nvSpPr>
          <p:spPr>
            <a:xfrm>
              <a:off x="3525268" y="227910"/>
              <a:ext cx="2078403" cy="2718365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C7AB8179-F134-4485-9089-B40B5D2DADE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058" t="14253" r="11258" b="14990"/>
          <a:stretch/>
        </p:blipFill>
        <p:spPr>
          <a:xfrm>
            <a:off x="10266652" y="35075"/>
            <a:ext cx="1760804" cy="16461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2494157-1934-AC78-FD8B-0C7D8B718AA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692" t="14409" r="9646" b="15210"/>
          <a:stretch/>
        </p:blipFill>
        <p:spPr>
          <a:xfrm>
            <a:off x="10280940" y="1870388"/>
            <a:ext cx="1758147" cy="1593329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27376A92-1F57-5068-E99B-BF1FEE9031EA}"/>
              </a:ext>
            </a:extLst>
          </p:cNvPr>
          <p:cNvCxnSpPr>
            <a:cxnSpLocks/>
            <a:stCxn id="2" idx="2"/>
          </p:cNvCxnSpPr>
          <p:nvPr/>
        </p:nvCxnSpPr>
        <p:spPr>
          <a:xfrm>
            <a:off x="4910328" y="4676115"/>
            <a:ext cx="427083" cy="360323"/>
          </a:xfrm>
          <a:prstGeom prst="straightConnector1">
            <a:avLst/>
          </a:prstGeom>
          <a:ln w="38100">
            <a:solidFill>
              <a:srgbClr val="984EA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EACA5294-4AC8-FD07-7B10-EFB388C1AC4C}"/>
              </a:ext>
            </a:extLst>
          </p:cNvPr>
          <p:cNvCxnSpPr>
            <a:cxnSpLocks/>
            <a:stCxn id="6" idx="2"/>
          </p:cNvCxnSpPr>
          <p:nvPr/>
        </p:nvCxnSpPr>
        <p:spPr>
          <a:xfrm flipH="1">
            <a:off x="7489591" y="4663229"/>
            <a:ext cx="1197209" cy="359277"/>
          </a:xfrm>
          <a:prstGeom prst="straightConnector1">
            <a:avLst/>
          </a:prstGeom>
          <a:ln w="38100">
            <a:solidFill>
              <a:srgbClr val="4DAF4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ectangle 61">
            <a:extLst>
              <a:ext uri="{FF2B5EF4-FFF2-40B4-BE49-F238E27FC236}">
                <a16:creationId xmlns:a16="http://schemas.microsoft.com/office/drawing/2014/main" id="{82C667BA-CDEB-32CE-280F-DE24A1BD09F8}"/>
              </a:ext>
            </a:extLst>
          </p:cNvPr>
          <p:cNvSpPr/>
          <p:nvPr/>
        </p:nvSpPr>
        <p:spPr>
          <a:xfrm>
            <a:off x="2231136" y="4034550"/>
            <a:ext cx="1737360" cy="640080"/>
          </a:xfrm>
          <a:prstGeom prst="rect">
            <a:avLst/>
          </a:prstGeom>
          <a:solidFill>
            <a:srgbClr val="FF7F00">
              <a:alpha val="74902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/>
                </a:solidFill>
              </a:rPr>
              <a:t>Landsat 8/9 classifier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5004465-ABAF-1110-90ED-F5F5CBDC7BD4}"/>
              </a:ext>
            </a:extLst>
          </p:cNvPr>
          <p:cNvSpPr/>
          <p:nvPr/>
        </p:nvSpPr>
        <p:spPr>
          <a:xfrm>
            <a:off x="4041648" y="4036035"/>
            <a:ext cx="1737360" cy="640080"/>
          </a:xfrm>
          <a:prstGeom prst="rect">
            <a:avLst/>
          </a:prstGeom>
          <a:solidFill>
            <a:srgbClr val="984EA3">
              <a:alpha val="74902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/>
                </a:solidFill>
              </a:rPr>
              <a:t>Sentinel-2 </a:t>
            </a:r>
          </a:p>
          <a:p>
            <a:pPr algn="ctr"/>
            <a:r>
              <a:rPr lang="en-US" sz="2200" dirty="0">
                <a:solidFill>
                  <a:schemeClr val="tx1"/>
                </a:solidFill>
              </a:rPr>
              <a:t>SR classifier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A121549-2515-BE56-DAD8-3D69C0C8C5A4}"/>
              </a:ext>
            </a:extLst>
          </p:cNvPr>
          <p:cNvSpPr/>
          <p:nvPr/>
        </p:nvSpPr>
        <p:spPr>
          <a:xfrm>
            <a:off x="7818120" y="4023149"/>
            <a:ext cx="1737360" cy="640080"/>
          </a:xfrm>
          <a:prstGeom prst="rect">
            <a:avLst/>
          </a:prstGeom>
          <a:solidFill>
            <a:srgbClr val="4DAF4A">
              <a:alpha val="74902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/>
                </a:solidFill>
              </a:rPr>
              <a:t>PlanetScope classifier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5386019-68CF-D98C-8237-DF178A816C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69873" y="5640377"/>
            <a:ext cx="2356689" cy="149883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F2EA10B2-2FD2-0E82-D698-688E0E5F4DA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69873" y="7345294"/>
            <a:ext cx="2344896" cy="165987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812D944-9AEA-5705-4416-B5B8443EFAA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935998" y="3686657"/>
            <a:ext cx="2807395" cy="1784611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34C4AE5D-5D4E-CCF2-79B0-0F39F7ED6F8B}"/>
              </a:ext>
            </a:extLst>
          </p:cNvPr>
          <p:cNvCxnSpPr>
            <a:stCxn id="12" idx="3"/>
            <a:endCxn id="13" idx="1"/>
          </p:cNvCxnSpPr>
          <p:nvPr/>
        </p:nvCxnSpPr>
        <p:spPr>
          <a:xfrm>
            <a:off x="8893292" y="2276313"/>
            <a:ext cx="1387648" cy="390740"/>
          </a:xfrm>
          <a:prstGeom prst="line">
            <a:avLst/>
          </a:prstGeom>
          <a:ln w="28575">
            <a:solidFill>
              <a:schemeClr val="tx1"/>
            </a:solidFill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7CB155C8-07CB-BD81-2EF6-EEE1B05F1E97}"/>
              </a:ext>
            </a:extLst>
          </p:cNvPr>
          <p:cNvCxnSpPr>
            <a:stCxn id="63" idx="3"/>
            <a:endCxn id="9" idx="1"/>
          </p:cNvCxnSpPr>
          <p:nvPr/>
        </p:nvCxnSpPr>
        <p:spPr>
          <a:xfrm flipV="1">
            <a:off x="7625581" y="4578963"/>
            <a:ext cx="2310417" cy="664405"/>
          </a:xfrm>
          <a:prstGeom prst="line">
            <a:avLst/>
          </a:prstGeom>
          <a:ln w="28575">
            <a:solidFill>
              <a:schemeClr val="tx1"/>
            </a:solidFill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7E3C3788-8640-3B2B-990F-5CE983826D03}"/>
              </a:ext>
            </a:extLst>
          </p:cNvPr>
          <p:cNvCxnSpPr>
            <a:cxnSpLocks/>
            <a:stCxn id="76" idx="3"/>
            <a:endCxn id="20" idx="1"/>
          </p:cNvCxnSpPr>
          <p:nvPr/>
        </p:nvCxnSpPr>
        <p:spPr>
          <a:xfrm>
            <a:off x="7618543" y="6293872"/>
            <a:ext cx="2451330" cy="95923"/>
          </a:xfrm>
          <a:prstGeom prst="line">
            <a:avLst/>
          </a:prstGeom>
          <a:ln w="28575">
            <a:solidFill>
              <a:schemeClr val="tx1"/>
            </a:solidFill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29E04ED9-0BF6-E73A-C4FC-41181E458672}"/>
              </a:ext>
            </a:extLst>
          </p:cNvPr>
          <p:cNvCxnSpPr>
            <a:cxnSpLocks/>
            <a:stCxn id="102" idx="3"/>
            <a:endCxn id="39" idx="1"/>
          </p:cNvCxnSpPr>
          <p:nvPr/>
        </p:nvCxnSpPr>
        <p:spPr>
          <a:xfrm>
            <a:off x="8156970" y="7836316"/>
            <a:ext cx="1912903" cy="338913"/>
          </a:xfrm>
          <a:prstGeom prst="line">
            <a:avLst/>
          </a:prstGeom>
          <a:ln w="28575">
            <a:solidFill>
              <a:schemeClr val="tx1"/>
            </a:solidFill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F46B6426-05F5-2237-1689-71675853FFD7}"/>
              </a:ext>
            </a:extLst>
          </p:cNvPr>
          <p:cNvSpPr/>
          <p:nvPr/>
        </p:nvSpPr>
        <p:spPr>
          <a:xfrm>
            <a:off x="5897880" y="146304"/>
            <a:ext cx="1920240" cy="685800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984EA3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Sentinel-2 TOA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104024E7-A87A-494B-A83E-A1ED68EB6E5D}"/>
              </a:ext>
            </a:extLst>
          </p:cNvPr>
          <p:cNvCxnSpPr>
            <a:cxnSpLocks/>
            <a:stCxn id="15" idx="2"/>
          </p:cNvCxnSpPr>
          <p:nvPr/>
        </p:nvCxnSpPr>
        <p:spPr>
          <a:xfrm flipH="1">
            <a:off x="6284311" y="832104"/>
            <a:ext cx="573689" cy="503287"/>
          </a:xfrm>
          <a:prstGeom prst="straightConnector1">
            <a:avLst/>
          </a:prstGeom>
          <a:ln w="38100">
            <a:solidFill>
              <a:srgbClr val="984EA3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B100B43D-A955-D744-3394-8B1D932713AF}"/>
              </a:ext>
            </a:extLst>
          </p:cNvPr>
          <p:cNvCxnSpPr>
            <a:cxnSpLocks/>
          </p:cNvCxnSpPr>
          <p:nvPr/>
        </p:nvCxnSpPr>
        <p:spPr>
          <a:xfrm>
            <a:off x="6285483" y="1733818"/>
            <a:ext cx="6252" cy="1187817"/>
          </a:xfrm>
          <a:prstGeom prst="straightConnector1">
            <a:avLst/>
          </a:prstGeom>
          <a:ln w="38100">
            <a:solidFill>
              <a:srgbClr val="984EA3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95AE5414-8DEC-9028-8DE4-A78CE088A807}"/>
              </a:ext>
            </a:extLst>
          </p:cNvPr>
          <p:cNvSpPr/>
          <p:nvPr/>
        </p:nvSpPr>
        <p:spPr>
          <a:xfrm>
            <a:off x="3646297" y="2909013"/>
            <a:ext cx="4436483" cy="395487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Mosaic images captured same day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13F8E08A-14DE-1F36-2B02-62B731D4A4C6}"/>
              </a:ext>
            </a:extLst>
          </p:cNvPr>
          <p:cNvSpPr/>
          <p:nvPr/>
        </p:nvSpPr>
        <p:spPr>
          <a:xfrm>
            <a:off x="5943600" y="4023360"/>
            <a:ext cx="1737360" cy="640080"/>
          </a:xfrm>
          <a:prstGeom prst="rect">
            <a:avLst/>
          </a:prstGeom>
          <a:solidFill>
            <a:schemeClr val="bg1">
              <a:alpha val="74902"/>
            </a:schemeClr>
          </a:solidFill>
          <a:ln w="38100">
            <a:solidFill>
              <a:srgbClr val="984EA3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/>
                </a:solidFill>
              </a:rPr>
              <a:t>Sentinel-2 </a:t>
            </a:r>
          </a:p>
          <a:p>
            <a:pPr algn="ctr"/>
            <a:r>
              <a:rPr lang="en-US" sz="2200" dirty="0">
                <a:solidFill>
                  <a:schemeClr val="tx1"/>
                </a:solidFill>
              </a:rPr>
              <a:t>TOA classifier</a:t>
            </a:r>
          </a:p>
        </p:txBody>
      </p: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C6DEB88F-A134-4184-65F1-7FB473C61B80}"/>
              </a:ext>
            </a:extLst>
          </p:cNvPr>
          <p:cNvCxnSpPr>
            <a:cxnSpLocks/>
            <a:endCxn id="73" idx="0"/>
          </p:cNvCxnSpPr>
          <p:nvPr/>
        </p:nvCxnSpPr>
        <p:spPr>
          <a:xfrm>
            <a:off x="6284311" y="3275944"/>
            <a:ext cx="527969" cy="747416"/>
          </a:xfrm>
          <a:prstGeom prst="straightConnector1">
            <a:avLst/>
          </a:prstGeom>
          <a:ln w="38100">
            <a:solidFill>
              <a:srgbClr val="984EA3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7574FB32-84CE-6E1D-374F-17E27B99B1EC}"/>
              </a:ext>
            </a:extLst>
          </p:cNvPr>
          <p:cNvCxnSpPr>
            <a:cxnSpLocks/>
            <a:stCxn id="73" idx="2"/>
          </p:cNvCxnSpPr>
          <p:nvPr/>
        </p:nvCxnSpPr>
        <p:spPr>
          <a:xfrm flipH="1">
            <a:off x="6470793" y="4663440"/>
            <a:ext cx="341487" cy="386950"/>
          </a:xfrm>
          <a:prstGeom prst="straightConnector1">
            <a:avLst/>
          </a:prstGeom>
          <a:ln w="38100">
            <a:solidFill>
              <a:srgbClr val="984EA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53460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2471</TotalTime>
  <Words>70</Words>
  <Application>Microsoft Macintosh PowerPoint</Application>
  <PresentationFormat>Custom</PresentationFormat>
  <Paragraphs>24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Rainey Aberle</dc:creator>
  <cp:lastModifiedBy>Rainey Aberle</cp:lastModifiedBy>
  <cp:revision>78</cp:revision>
  <dcterms:created xsi:type="dcterms:W3CDTF">2022-11-11T19:47:19Z</dcterms:created>
  <dcterms:modified xsi:type="dcterms:W3CDTF">2023-07-03T16:08:18Z</dcterms:modified>
</cp:coreProperties>
</file>

<file path=docProps/thumbnail.jpeg>
</file>